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865EB-E53C-4923-9853-8816993CF6C1}" type="datetimeFigureOut">
              <a:rPr lang="es-ES" smtClean="0"/>
              <a:t>20/10/2019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0034-45D9-4DCF-8F19-F06EF7034F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8788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865EB-E53C-4923-9853-8816993CF6C1}" type="datetimeFigureOut">
              <a:rPr lang="es-ES" smtClean="0"/>
              <a:t>20/10/2019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0034-45D9-4DCF-8F19-F06EF7034F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0258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865EB-E53C-4923-9853-8816993CF6C1}" type="datetimeFigureOut">
              <a:rPr lang="es-ES" smtClean="0"/>
              <a:t>20/10/2019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0034-45D9-4DCF-8F19-F06EF7034FBC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348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865EB-E53C-4923-9853-8816993CF6C1}" type="datetimeFigureOut">
              <a:rPr lang="es-ES" smtClean="0"/>
              <a:t>20/10/2019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0034-45D9-4DCF-8F19-F06EF7034F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5697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865EB-E53C-4923-9853-8816993CF6C1}" type="datetimeFigureOut">
              <a:rPr lang="es-ES" smtClean="0"/>
              <a:t>20/10/2019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0034-45D9-4DCF-8F19-F06EF7034FBC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5468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865EB-E53C-4923-9853-8816993CF6C1}" type="datetimeFigureOut">
              <a:rPr lang="es-ES" smtClean="0"/>
              <a:t>20/10/2019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0034-45D9-4DCF-8F19-F06EF7034F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21069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865EB-E53C-4923-9853-8816993CF6C1}" type="datetimeFigureOut">
              <a:rPr lang="es-ES" smtClean="0"/>
              <a:t>20/10/2019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0034-45D9-4DCF-8F19-F06EF7034F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5637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865EB-E53C-4923-9853-8816993CF6C1}" type="datetimeFigureOut">
              <a:rPr lang="es-ES" smtClean="0"/>
              <a:t>20/10/2019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0034-45D9-4DCF-8F19-F06EF7034F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2404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865EB-E53C-4923-9853-8816993CF6C1}" type="datetimeFigureOut">
              <a:rPr lang="es-ES" smtClean="0"/>
              <a:t>20/10/2019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0034-45D9-4DCF-8F19-F06EF7034F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9118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865EB-E53C-4923-9853-8816993CF6C1}" type="datetimeFigureOut">
              <a:rPr lang="es-ES" smtClean="0"/>
              <a:t>20/10/2019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0034-45D9-4DCF-8F19-F06EF7034F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4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865EB-E53C-4923-9853-8816993CF6C1}" type="datetimeFigureOut">
              <a:rPr lang="es-ES" smtClean="0"/>
              <a:t>20/10/2019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0034-45D9-4DCF-8F19-F06EF7034F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8544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865EB-E53C-4923-9853-8816993CF6C1}" type="datetimeFigureOut">
              <a:rPr lang="es-ES" smtClean="0"/>
              <a:t>20/10/2019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0034-45D9-4DCF-8F19-F06EF7034F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012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865EB-E53C-4923-9853-8816993CF6C1}" type="datetimeFigureOut">
              <a:rPr lang="es-ES" smtClean="0"/>
              <a:t>20/10/2019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0034-45D9-4DCF-8F19-F06EF7034F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83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865EB-E53C-4923-9853-8816993CF6C1}" type="datetimeFigureOut">
              <a:rPr lang="es-ES" smtClean="0"/>
              <a:t>20/10/2019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0034-45D9-4DCF-8F19-F06EF7034F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0016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865EB-E53C-4923-9853-8816993CF6C1}" type="datetimeFigureOut">
              <a:rPr lang="es-ES" smtClean="0"/>
              <a:t>20/10/2019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0034-45D9-4DCF-8F19-F06EF7034F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1825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865EB-E53C-4923-9853-8816993CF6C1}" type="datetimeFigureOut">
              <a:rPr lang="es-ES" smtClean="0"/>
              <a:t>20/10/2019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0034-45D9-4DCF-8F19-F06EF7034F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6325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865EB-E53C-4923-9853-8816993CF6C1}" type="datetimeFigureOut">
              <a:rPr lang="es-ES" smtClean="0"/>
              <a:t>20/10/2019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5740034-45D9-4DCF-8F19-F06EF7034F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6358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41696" y="464024"/>
            <a:ext cx="10645253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 smtClean="0"/>
          </a:p>
          <a:p>
            <a:pPr algn="ctr"/>
            <a:r>
              <a:rPr lang="es-ES" u="sng" dirty="0" smtClean="0">
                <a:solidFill>
                  <a:schemeClr val="accent2">
                    <a:lumMod val="75000"/>
                  </a:schemeClr>
                </a:solidFill>
              </a:rPr>
              <a:t>MAGNITUDES FUNDAMENTALES</a:t>
            </a:r>
            <a:endParaRPr lang="es-ES" u="sng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INTENSIDAD </a:t>
            </a:r>
            <a:r>
              <a:rPr lang="es-ES" dirty="0" smtClean="0"/>
              <a:t>(I): Cantidad de electrones que circulan en un tiempo (t)</a:t>
            </a:r>
          </a:p>
          <a:p>
            <a:r>
              <a:rPr lang="es-ES" dirty="0"/>
              <a:t> </a:t>
            </a:r>
            <a:r>
              <a:rPr lang="es-ES" dirty="0" smtClean="0"/>
              <a:t>                                                 </a:t>
            </a:r>
          </a:p>
          <a:p>
            <a:r>
              <a:rPr lang="es-ES" dirty="0"/>
              <a:t> </a:t>
            </a:r>
            <a:r>
              <a:rPr lang="es-ES" dirty="0" smtClean="0"/>
              <a:t>                                                          </a:t>
            </a:r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</a:rPr>
              <a:t>I (A) = Q (c)/ t /s)</a:t>
            </a:r>
            <a:endParaRPr lang="es-ES" sz="20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dirty="0" smtClean="0"/>
          </a:p>
          <a:p>
            <a:r>
              <a:rPr lang="es-ES" dirty="0" smtClean="0"/>
              <a:t>VOLTAJE (V) =  Diferencia de potencial creado por un generador, químico o mecánico. También   llamado f.e.m., </a:t>
            </a:r>
            <a:r>
              <a:rPr lang="es-ES" dirty="0" err="1" smtClean="0"/>
              <a:t>d.d.p</a:t>
            </a:r>
            <a:r>
              <a:rPr lang="es-ES" dirty="0" smtClean="0"/>
              <a:t>. o tensión.</a:t>
            </a:r>
          </a:p>
          <a:p>
            <a:endParaRPr lang="es-ES" dirty="0"/>
          </a:p>
          <a:p>
            <a:r>
              <a:rPr lang="es-ES" dirty="0" smtClean="0"/>
              <a:t>                                                       </a:t>
            </a:r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</a:rPr>
              <a:t>V (v) = R ( </a:t>
            </a: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</a:rPr>
              <a:t>Ω</a:t>
            </a:r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</a:rPr>
              <a:t> ) x I (A)</a:t>
            </a:r>
          </a:p>
          <a:p>
            <a:endParaRPr lang="es-ES" dirty="0"/>
          </a:p>
          <a:p>
            <a:r>
              <a:rPr lang="es-ES" dirty="0" smtClean="0"/>
              <a:t>RESISTENCIA (R) = Oposición de un conductor al paso de corriente. </a:t>
            </a:r>
            <a:endParaRPr lang="es-ES" dirty="0"/>
          </a:p>
          <a:p>
            <a:endParaRPr lang="es-ES" dirty="0" smtClean="0"/>
          </a:p>
          <a:p>
            <a:r>
              <a:rPr lang="es-ES" dirty="0"/>
              <a:t> </a:t>
            </a:r>
            <a:r>
              <a:rPr lang="es-ES" dirty="0" smtClean="0"/>
              <a:t>                                                      </a:t>
            </a:r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</a:rPr>
              <a:t>R ( </a:t>
            </a: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</a:rPr>
              <a:t>Ω</a:t>
            </a:r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</a:rPr>
              <a:t> ) = </a:t>
            </a: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</a:rPr>
              <a:t>ρ</a:t>
            </a:r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</a:rPr>
              <a:t> x L (m) / S (mm²)</a:t>
            </a:r>
          </a:p>
          <a:p>
            <a:endParaRPr lang="es-ES" dirty="0"/>
          </a:p>
          <a:p>
            <a:r>
              <a:rPr lang="es-ES" dirty="0" smtClean="0"/>
              <a:t>EFECTO JOULE = Parte de la energía cinética se transforma en calor por el choque de los electrones. OJO a los efectos de calentamiento.</a:t>
            </a:r>
          </a:p>
          <a:p>
            <a:r>
              <a:rPr lang="es-ES" dirty="0"/>
              <a:t> </a:t>
            </a:r>
            <a:r>
              <a:rPr lang="es-ES" dirty="0" smtClean="0"/>
              <a:t>                                                        </a:t>
            </a:r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</a:rPr>
              <a:t>C (J) = I² x R x T </a:t>
            </a:r>
            <a:endParaRPr lang="es-E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950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14400" y="382137"/>
            <a:ext cx="1064525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POTENCIA (w): Cantidad de </a:t>
            </a:r>
            <a:r>
              <a:rPr lang="es-ES" dirty="0" err="1" smtClean="0"/>
              <a:t>Energia</a:t>
            </a:r>
            <a:r>
              <a:rPr lang="es-ES" dirty="0" smtClean="0"/>
              <a:t> eléctrica entregada, o consumida en un tiempo (t)</a:t>
            </a:r>
          </a:p>
          <a:p>
            <a:r>
              <a:rPr lang="es-ES" dirty="0"/>
              <a:t> </a:t>
            </a:r>
            <a:r>
              <a:rPr lang="es-ES" dirty="0" smtClean="0"/>
              <a:t>                                                 </a:t>
            </a:r>
          </a:p>
          <a:p>
            <a:r>
              <a:rPr lang="es-ES" dirty="0"/>
              <a:t> </a:t>
            </a:r>
            <a:r>
              <a:rPr lang="es-ES" dirty="0" smtClean="0"/>
              <a:t>                                                          </a:t>
            </a:r>
            <a:r>
              <a:rPr lang="es-ES" sz="2000" b="1" dirty="0">
                <a:solidFill>
                  <a:schemeClr val="accent2">
                    <a:lumMod val="75000"/>
                  </a:schemeClr>
                </a:solidFill>
              </a:rPr>
              <a:t>P</a:t>
            </a:r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</a:rPr>
              <a:t> (w) = V (v) x </a:t>
            </a:r>
            <a:r>
              <a:rPr lang="es-ES" sz="2000" b="1" dirty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</a:rPr>
              <a:t> (A)</a:t>
            </a:r>
          </a:p>
          <a:p>
            <a:endParaRPr lang="es-ES" sz="20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ES" dirty="0"/>
              <a:t>E</a:t>
            </a:r>
            <a:r>
              <a:rPr lang="es-ES" dirty="0" smtClean="0"/>
              <a:t>s equivalente a “Potencia física”   P (w) = Trabajo (J) / Tiempo (t)</a:t>
            </a:r>
          </a:p>
          <a:p>
            <a:endParaRPr lang="es-ES" dirty="0" smtClean="0"/>
          </a:p>
          <a:p>
            <a:r>
              <a:rPr lang="es-ES" dirty="0" smtClean="0"/>
              <a:t>RENDIMIENTO (</a:t>
            </a:r>
            <a:r>
              <a:rPr lang="hy-AM" dirty="0" smtClean="0"/>
              <a:t>ղ</a:t>
            </a:r>
            <a:r>
              <a:rPr lang="es-ES" dirty="0" smtClean="0"/>
              <a:t>) = Expresa la relación entre la potencia entregada, y la potencia emitida o útil. </a:t>
            </a:r>
          </a:p>
          <a:p>
            <a:r>
              <a:rPr lang="es-ES" dirty="0" smtClean="0"/>
              <a:t>Ya que ningún consumidor, nos devuelve el 100% de la potencia que se le suministra.</a:t>
            </a:r>
          </a:p>
          <a:p>
            <a:endParaRPr lang="es-ES" dirty="0"/>
          </a:p>
          <a:p>
            <a:r>
              <a:rPr lang="es-ES" dirty="0" smtClean="0"/>
              <a:t>                       </a:t>
            </a:r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</a:rPr>
              <a:t>Rendimiento (</a:t>
            </a:r>
            <a:r>
              <a:rPr lang="hy-AM" sz="2000" b="1" dirty="0">
                <a:solidFill>
                  <a:schemeClr val="accent2">
                    <a:lumMod val="75000"/>
                  </a:schemeClr>
                </a:solidFill>
              </a:rPr>
              <a:t>ղ</a:t>
            </a:r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</a:rPr>
              <a:t>) = Potencia recibida / Potencia entregada (%)</a:t>
            </a:r>
            <a:endParaRPr lang="es-ES" sz="20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dirty="0"/>
          </a:p>
          <a:p>
            <a:r>
              <a:rPr lang="es-ES" dirty="0" smtClean="0"/>
              <a:t>RESISTENCIA (R) = Oposición de un conductor al paso de corriente. </a:t>
            </a:r>
            <a:endParaRPr lang="es-ES" dirty="0"/>
          </a:p>
          <a:p>
            <a:endParaRPr lang="es-ES" dirty="0" smtClean="0"/>
          </a:p>
          <a:p>
            <a:r>
              <a:rPr lang="es-ES" dirty="0"/>
              <a:t> </a:t>
            </a:r>
            <a:r>
              <a:rPr lang="es-ES" dirty="0" smtClean="0"/>
              <a:t>                                                      </a:t>
            </a:r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</a:rPr>
              <a:t>R ( </a:t>
            </a: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</a:rPr>
              <a:t>Ω</a:t>
            </a:r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</a:rPr>
              <a:t> ) = </a:t>
            </a: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</a:rPr>
              <a:t>ρ</a:t>
            </a:r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</a:rPr>
              <a:t> x L (m) / S (mm²)</a:t>
            </a:r>
          </a:p>
          <a:p>
            <a:endParaRPr lang="es-ES" dirty="0"/>
          </a:p>
          <a:p>
            <a:r>
              <a:rPr lang="es-ES" dirty="0" smtClean="0"/>
              <a:t>LEY DE OHM: Relación de las magnitudes eléctricas fundamentales.</a:t>
            </a:r>
          </a:p>
          <a:p>
            <a:endParaRPr lang="es-ES" sz="20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V (v) = I (A) x R ( </a:t>
            </a: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</a:rPr>
              <a:t>Ω</a:t>
            </a:r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</a:rPr>
              <a:t> ) </a:t>
            </a:r>
          </a:p>
          <a:p>
            <a:endParaRPr lang="es-ES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ES" sz="2000" b="1" dirty="0" smtClean="0"/>
              <a:t>Si lo relacionamos con la Potencia….    </a:t>
            </a:r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</a:rPr>
              <a:t>P = V x I</a:t>
            </a:r>
          </a:p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P = I² x R </a:t>
            </a:r>
            <a:endParaRPr lang="es-E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693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41696" y="968991"/>
            <a:ext cx="1064525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                   </a:t>
            </a:r>
            <a:r>
              <a:rPr lang="es-ES" sz="2000" u="sng" dirty="0" smtClean="0">
                <a:solidFill>
                  <a:schemeClr val="accent2">
                    <a:lumMod val="75000"/>
                  </a:schemeClr>
                </a:solidFill>
              </a:rPr>
              <a:t>MEDIDAS CON EL POLÍMETRO </a:t>
            </a:r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>
                <a:solidFill>
                  <a:srgbClr val="7030A0"/>
                </a:solidFill>
              </a:rPr>
              <a:t>INTENSIDAD (I)</a:t>
            </a:r>
            <a:r>
              <a:rPr lang="es-ES" dirty="0" smtClean="0"/>
              <a:t>: Amperímetro. Se abre el circuito y “se pincha en serie”. Se cierra para medir. </a:t>
            </a:r>
          </a:p>
          <a:p>
            <a:r>
              <a:rPr lang="es-ES" dirty="0"/>
              <a:t> </a:t>
            </a:r>
            <a:r>
              <a:rPr lang="es-ES" dirty="0" smtClean="0"/>
              <a:t>                         Comenzar a medir en escalas grandes.</a:t>
            </a:r>
          </a:p>
          <a:p>
            <a:r>
              <a:rPr lang="es-ES" dirty="0"/>
              <a:t> </a:t>
            </a:r>
            <a:r>
              <a:rPr lang="es-ES" dirty="0" smtClean="0"/>
              <a:t>                                                 </a:t>
            </a:r>
          </a:p>
          <a:p>
            <a:r>
              <a:rPr lang="es-ES" dirty="0"/>
              <a:t> </a:t>
            </a:r>
            <a:r>
              <a:rPr lang="es-ES" dirty="0" smtClean="0"/>
              <a:t>                                                      </a:t>
            </a:r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</a:rPr>
              <a:t>I (A)</a:t>
            </a:r>
          </a:p>
          <a:p>
            <a:endParaRPr lang="es-ES" dirty="0" smtClean="0"/>
          </a:p>
          <a:p>
            <a:r>
              <a:rPr lang="es-ES" dirty="0" smtClean="0">
                <a:solidFill>
                  <a:srgbClr val="7030A0"/>
                </a:solidFill>
              </a:rPr>
              <a:t>VOLTAJE (V)</a:t>
            </a:r>
            <a:r>
              <a:rPr lang="es-ES" dirty="0" smtClean="0"/>
              <a:t> =  Tensión: Voltímetro. Circuito en funcionamiento, o con f.e.m. Se “pincha” en </a:t>
            </a:r>
          </a:p>
          <a:p>
            <a:r>
              <a:rPr lang="es-ES" dirty="0"/>
              <a:t> </a:t>
            </a:r>
            <a:r>
              <a:rPr lang="es-ES" dirty="0" smtClean="0"/>
              <a:t>                         paralelo. A cada lado del elemento. </a:t>
            </a:r>
          </a:p>
          <a:p>
            <a:endParaRPr lang="es-ES" dirty="0"/>
          </a:p>
          <a:p>
            <a:r>
              <a:rPr lang="es-ES" dirty="0" smtClean="0"/>
              <a:t>                                                       </a:t>
            </a:r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</a:rPr>
              <a:t>V (v)</a:t>
            </a:r>
          </a:p>
          <a:p>
            <a:endParaRPr lang="es-ES" dirty="0"/>
          </a:p>
          <a:p>
            <a:r>
              <a:rPr lang="es-ES" dirty="0" smtClean="0">
                <a:solidFill>
                  <a:srgbClr val="7030A0"/>
                </a:solidFill>
              </a:rPr>
              <a:t>RESISTENCIA (R)</a:t>
            </a:r>
            <a:r>
              <a:rPr lang="es-ES" dirty="0" smtClean="0"/>
              <a:t> = </a:t>
            </a:r>
            <a:r>
              <a:rPr lang="es-ES" dirty="0" err="1" smtClean="0"/>
              <a:t>Ohmetro</a:t>
            </a:r>
            <a:r>
              <a:rPr lang="es-ES" dirty="0" smtClean="0"/>
              <a:t>. Circuito abierto, sin funcionar. OJO a los daños. </a:t>
            </a:r>
          </a:p>
          <a:p>
            <a:r>
              <a:rPr lang="es-ES" dirty="0"/>
              <a:t> </a:t>
            </a:r>
            <a:r>
              <a:rPr lang="es-ES" dirty="0" smtClean="0"/>
              <a:t>                          Función continuidad (hay conducción o no) </a:t>
            </a:r>
            <a:endParaRPr lang="es-ES" dirty="0"/>
          </a:p>
          <a:p>
            <a:endParaRPr lang="es-ES" dirty="0" smtClean="0"/>
          </a:p>
          <a:p>
            <a:r>
              <a:rPr lang="es-ES" dirty="0"/>
              <a:t> </a:t>
            </a:r>
            <a:r>
              <a:rPr lang="es-ES" dirty="0" smtClean="0"/>
              <a:t>                                                      </a:t>
            </a:r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</a:rPr>
              <a:t>R ( </a:t>
            </a: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</a:rPr>
              <a:t>Ω</a:t>
            </a:r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</a:rPr>
              <a:t> 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7895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41696" y="313898"/>
            <a:ext cx="10645253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                   </a:t>
            </a:r>
            <a:r>
              <a:rPr lang="es-ES" sz="2000" u="sng" dirty="0" smtClean="0">
                <a:solidFill>
                  <a:schemeClr val="accent2">
                    <a:lumMod val="75000"/>
                  </a:schemeClr>
                </a:solidFill>
              </a:rPr>
              <a:t>COMPONENTES DEL CIRCUITO ELÉCTRICO DEL AUTOMÓVIL</a:t>
            </a:r>
            <a:endParaRPr lang="es-ES" sz="2000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>
                <a:solidFill>
                  <a:srgbClr val="7030A0"/>
                </a:solidFill>
              </a:rPr>
              <a:t>CABLEADO</a:t>
            </a:r>
            <a:r>
              <a:rPr lang="es-ES" dirty="0" smtClean="0"/>
              <a:t>: A tener en cuenta la sección del mismo en el diseño. </a:t>
            </a:r>
            <a:r>
              <a:rPr lang="es-ES" dirty="0" smtClean="0"/>
              <a:t>Evitar pérdidas de carga y Efecto Joule.</a:t>
            </a:r>
            <a:endParaRPr lang="es-ES" dirty="0" smtClean="0"/>
          </a:p>
          <a:p>
            <a:r>
              <a:rPr lang="es-ES" dirty="0"/>
              <a:t> </a:t>
            </a:r>
            <a:r>
              <a:rPr lang="es-ES" dirty="0" smtClean="0"/>
              <a:t>                                </a:t>
            </a:r>
            <a:r>
              <a:rPr lang="es-ES" dirty="0" smtClean="0"/>
              <a:t>   </a:t>
            </a:r>
            <a:r>
              <a:rPr lang="es-ES" sz="2000" b="1" dirty="0">
                <a:solidFill>
                  <a:schemeClr val="accent2">
                    <a:lumMod val="75000"/>
                  </a:schemeClr>
                </a:solidFill>
              </a:rPr>
              <a:t>R </a:t>
            </a:r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</a:rPr>
              <a:t>cable (</a:t>
            </a: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</a:rPr>
              <a:t>Ω</a:t>
            </a:r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es-ES" sz="2000" b="1" dirty="0">
                <a:solidFill>
                  <a:schemeClr val="accent2">
                    <a:lumMod val="75000"/>
                  </a:schemeClr>
                </a:solidFill>
              </a:rPr>
              <a:t>=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ρ</a:t>
            </a:r>
            <a:r>
              <a:rPr lang="es-ES" sz="2000" b="1" dirty="0">
                <a:solidFill>
                  <a:schemeClr val="accent2">
                    <a:lumMod val="75000"/>
                  </a:schemeClr>
                </a:solidFill>
              </a:rPr>
              <a:t> x L (m) / S (mm²</a:t>
            </a:r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endParaRPr lang="es-ES" sz="20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Sección cable =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ρ</a:t>
            </a:r>
            <a:r>
              <a:rPr lang="es-ES" sz="2000" b="1" dirty="0">
                <a:solidFill>
                  <a:schemeClr val="accent2">
                    <a:lumMod val="75000"/>
                  </a:schemeClr>
                </a:solidFill>
              </a:rPr>
              <a:t> x L (m) / </a:t>
            </a:r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</a:rPr>
              <a:t>R (</a:t>
            </a: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</a:rPr>
              <a:t>Ω</a:t>
            </a:r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</a:rPr>
              <a:t>) </a:t>
            </a:r>
          </a:p>
          <a:p>
            <a:endParaRPr lang="es-ES" dirty="0" smtClean="0"/>
          </a:p>
          <a:p>
            <a:r>
              <a:rPr lang="es-ES" dirty="0" smtClean="0">
                <a:solidFill>
                  <a:srgbClr val="7030A0"/>
                </a:solidFill>
              </a:rPr>
              <a:t>GENERADORES O FTES DE ENERGÍA: </a:t>
            </a:r>
            <a:r>
              <a:rPr lang="es-ES" dirty="0" smtClean="0"/>
              <a:t>Batería, alternador, pilas y condensadores.</a:t>
            </a:r>
          </a:p>
          <a:p>
            <a:endParaRPr lang="es-ES" dirty="0" smtClean="0"/>
          </a:p>
          <a:p>
            <a:r>
              <a:rPr lang="es-ES" dirty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es-ES" dirty="0">
                <a:solidFill>
                  <a:schemeClr val="accent4">
                    <a:lumMod val="75000"/>
                  </a:schemeClr>
                </a:solidFill>
              </a:rPr>
              <a:t>otencial eléctrico:</a:t>
            </a:r>
            <a:r>
              <a:rPr lang="es-ES" dirty="0"/>
              <a:t> </a:t>
            </a:r>
            <a:r>
              <a:rPr lang="es-ES" dirty="0"/>
              <a:t>nivel </a:t>
            </a:r>
            <a:r>
              <a:rPr lang="es-ES" dirty="0"/>
              <a:t>de energía </a:t>
            </a:r>
            <a:r>
              <a:rPr lang="es-ES" dirty="0"/>
              <a:t>eléctrica </a:t>
            </a:r>
            <a:r>
              <a:rPr lang="es-ES" dirty="0"/>
              <a:t>al que se encuentra un </a:t>
            </a:r>
            <a:r>
              <a:rPr lang="es-ES" dirty="0"/>
              <a:t>cuerpo.</a:t>
            </a:r>
            <a:endParaRPr lang="es-ES" dirty="0"/>
          </a:p>
          <a:p>
            <a:r>
              <a:rPr lang="es-ES" dirty="0"/>
              <a:t>diferencia </a:t>
            </a:r>
            <a:r>
              <a:rPr lang="es-ES" dirty="0"/>
              <a:t>de potencial o </a:t>
            </a:r>
            <a:r>
              <a:rPr lang="es-ES" dirty="0"/>
              <a:t>tensión:</a:t>
            </a:r>
            <a:r>
              <a:rPr lang="es-ES" dirty="0"/>
              <a:t> </a:t>
            </a:r>
            <a:r>
              <a:rPr lang="es-ES" dirty="0"/>
              <a:t>diferencia </a:t>
            </a:r>
            <a:r>
              <a:rPr lang="es-ES" dirty="0"/>
              <a:t>existente entre el potencial de un punto respecto a </a:t>
            </a:r>
            <a:r>
              <a:rPr lang="es-ES" dirty="0"/>
              <a:t>otro</a:t>
            </a:r>
            <a:r>
              <a:rPr lang="es-ES" dirty="0" smtClean="0"/>
              <a:t>. </a:t>
            </a:r>
            <a:r>
              <a:rPr lang="es-ES" dirty="0"/>
              <a:t>Para que circule una corriente entre dos puntos es necesario que ambos se encuentren a distinto potencial</a:t>
            </a:r>
          </a:p>
          <a:p>
            <a:r>
              <a:rPr lang="es-ES" dirty="0">
                <a:solidFill>
                  <a:schemeClr val="accent4">
                    <a:lumMod val="75000"/>
                  </a:schemeClr>
                </a:solidFill>
              </a:rPr>
              <a:t>F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uerza </a:t>
            </a:r>
            <a:r>
              <a:rPr lang="es-ES" dirty="0">
                <a:solidFill>
                  <a:schemeClr val="accent4">
                    <a:lumMod val="75000"/>
                  </a:schemeClr>
                </a:solidFill>
              </a:rPr>
              <a:t>E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lectromotriz</a:t>
            </a:r>
            <a:r>
              <a:rPr lang="es-ES" dirty="0">
                <a:solidFill>
                  <a:schemeClr val="accent4">
                    <a:lumMod val="75000"/>
                  </a:schemeClr>
                </a:solidFill>
              </a:rPr>
              <a:t> (</a:t>
            </a:r>
            <a:r>
              <a:rPr lang="es-ES" dirty="0" err="1">
                <a:solidFill>
                  <a:schemeClr val="accent4">
                    <a:lumMod val="75000"/>
                  </a:schemeClr>
                </a:solidFill>
              </a:rPr>
              <a:t>fem</a:t>
            </a:r>
            <a:r>
              <a:rPr lang="es-ES" dirty="0"/>
              <a:t>): La </a:t>
            </a:r>
            <a:r>
              <a:rPr lang="es-ES" dirty="0"/>
              <a:t>diferencia de potencial entre dos </a:t>
            </a:r>
            <a:r>
              <a:rPr lang="es-ES" dirty="0"/>
              <a:t>puntos </a:t>
            </a:r>
            <a:r>
              <a:rPr lang="es-ES" dirty="0"/>
              <a:t>de un circuito </a:t>
            </a:r>
            <a:r>
              <a:rPr lang="es-ES" dirty="0"/>
              <a:t>provocada </a:t>
            </a:r>
            <a:r>
              <a:rPr lang="es-ES" dirty="0"/>
              <a:t>por un dispositivo que entregue </a:t>
            </a:r>
            <a:r>
              <a:rPr lang="es-ES" dirty="0"/>
              <a:t>energía</a:t>
            </a:r>
            <a:r>
              <a:rPr lang="es-ES" dirty="0" smtClean="0"/>
              <a:t>. Es </a:t>
            </a:r>
            <a:r>
              <a:rPr lang="es-ES" dirty="0"/>
              <a:t>lo que produce el movimiento de cargas en el interior de una fuente de tensión.</a:t>
            </a:r>
          </a:p>
          <a:p>
            <a:r>
              <a:rPr lang="es-ES" dirty="0">
                <a:solidFill>
                  <a:schemeClr val="accent4">
                    <a:lumMod val="75000"/>
                  </a:schemeClr>
                </a:solidFill>
              </a:rPr>
              <a:t>C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aída </a:t>
            </a:r>
            <a:r>
              <a:rPr lang="es-ES" dirty="0">
                <a:solidFill>
                  <a:schemeClr val="accent4">
                    <a:lumMod val="75000"/>
                  </a:schemeClr>
                </a:solidFill>
              </a:rPr>
              <a:t>de 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Potencial </a:t>
            </a:r>
            <a:r>
              <a:rPr lang="es-ES" dirty="0">
                <a:solidFill>
                  <a:schemeClr val="accent4">
                    <a:lumMod val="75000"/>
                  </a:schemeClr>
                </a:solidFill>
              </a:rPr>
              <a:t>o de 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Tensión</a:t>
            </a:r>
            <a:r>
              <a:rPr lang="es-ES" dirty="0">
                <a:solidFill>
                  <a:schemeClr val="accent4">
                    <a:lumMod val="75000"/>
                  </a:schemeClr>
                </a:solidFill>
              </a:rPr>
              <a:t> (</a:t>
            </a:r>
            <a:r>
              <a:rPr lang="es-ES" dirty="0" err="1">
                <a:solidFill>
                  <a:schemeClr val="accent4">
                    <a:lumMod val="75000"/>
                  </a:schemeClr>
                </a:solidFill>
              </a:rPr>
              <a:t>cdt</a:t>
            </a:r>
            <a:r>
              <a:rPr lang="es-ES" dirty="0"/>
              <a:t>):</a:t>
            </a:r>
            <a:r>
              <a:rPr lang="es-ES" dirty="0"/>
              <a:t> La diferencia de potencial entre dos puntos de un circuito provocada por </a:t>
            </a:r>
            <a:r>
              <a:rPr lang="es-ES" dirty="0"/>
              <a:t>la </a:t>
            </a:r>
            <a:r>
              <a:rPr lang="es-ES" dirty="0"/>
              <a:t>pérdida de energía en un elemento por el que circula </a:t>
            </a:r>
            <a:r>
              <a:rPr lang="es-ES" dirty="0"/>
              <a:t>corriente.</a:t>
            </a:r>
          </a:p>
          <a:p>
            <a:r>
              <a:rPr lang="es-ES" dirty="0"/>
              <a:t> </a:t>
            </a:r>
            <a:endParaRPr lang="es-ES" dirty="0"/>
          </a:p>
          <a:p>
            <a:r>
              <a:rPr lang="es-ES" dirty="0" smtClean="0"/>
              <a:t>                                                       </a:t>
            </a:r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</a:rPr>
              <a:t>V (v</a:t>
            </a:r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es-ES" sz="20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935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41696" y="313898"/>
            <a:ext cx="10645253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                   </a:t>
            </a:r>
            <a:r>
              <a:rPr lang="es-ES" sz="2000" u="sng" dirty="0" smtClean="0">
                <a:solidFill>
                  <a:schemeClr val="accent2">
                    <a:lumMod val="75000"/>
                  </a:schemeClr>
                </a:solidFill>
              </a:rPr>
              <a:t>ELEMENTOS DE PROTECCIÓN DEL CIRCUITOS</a:t>
            </a:r>
            <a:endParaRPr lang="es-ES" dirty="0"/>
          </a:p>
          <a:p>
            <a:endParaRPr lang="es-ES" dirty="0" smtClean="0"/>
          </a:p>
          <a:p>
            <a:r>
              <a:rPr lang="es-ES" dirty="0" smtClean="0">
                <a:solidFill>
                  <a:srgbClr val="7030A0"/>
                </a:solidFill>
              </a:rPr>
              <a:t>FUSUBLES</a:t>
            </a:r>
            <a:r>
              <a:rPr lang="es-ES" dirty="0" smtClean="0"/>
              <a:t>: Son elementos no reutilizables. Con el paso de corriente, al superar la Intensidad de corriente, la Intensidad nominal del fusible, este aumenta su temperatura debido al Efecto Joule, y parte, abriendo el circuito, y cortando el flujo de corriente.</a:t>
            </a:r>
          </a:p>
          <a:p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I nominal del fusible en (A)</a:t>
            </a:r>
            <a:endParaRPr lang="es-ES" sz="20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</a:t>
            </a:r>
            <a:endParaRPr lang="es-ES" dirty="0" smtClean="0"/>
          </a:p>
          <a:p>
            <a:r>
              <a:rPr lang="es-ES" dirty="0" smtClean="0">
                <a:solidFill>
                  <a:srgbClr val="7030A0"/>
                </a:solidFill>
              </a:rPr>
              <a:t>DISYUNTORES O MAGNETOTÉRMICOS: </a:t>
            </a:r>
            <a:r>
              <a:rPr lang="es-ES" dirty="0"/>
              <a:t>Son </a:t>
            </a:r>
            <a:r>
              <a:rPr lang="es-ES" dirty="0" smtClean="0"/>
              <a:t>elementos </a:t>
            </a:r>
            <a:r>
              <a:rPr lang="es-ES" dirty="0"/>
              <a:t>reutilizables. Con el paso de corriente, al superar la Intensidad de corriente, la Intensidad nominal del </a:t>
            </a:r>
            <a:r>
              <a:rPr lang="es-ES" dirty="0" smtClean="0"/>
              <a:t>elemento, el circuito se abre, </a:t>
            </a:r>
            <a:r>
              <a:rPr lang="es-ES" dirty="0"/>
              <a:t>y </a:t>
            </a:r>
            <a:r>
              <a:rPr lang="es-ES" dirty="0" smtClean="0"/>
              <a:t>se corta </a:t>
            </a:r>
            <a:r>
              <a:rPr lang="es-ES" dirty="0"/>
              <a:t>el flujo de corriente</a:t>
            </a:r>
            <a:r>
              <a:rPr lang="es-ES" dirty="0" smtClean="0"/>
              <a:t>. Normalmente hay que volver a “armarlos” para cerrar el circuito de nuevo.</a:t>
            </a:r>
            <a:endParaRPr lang="es-ES" dirty="0"/>
          </a:p>
          <a:p>
            <a:endParaRPr lang="es-ES" dirty="0" smtClean="0"/>
          </a:p>
          <a:p>
            <a:pPr algn="ctr"/>
            <a:r>
              <a:rPr lang="es-ES" u="sng" dirty="0">
                <a:solidFill>
                  <a:schemeClr val="accent2">
                    <a:lumMod val="75000"/>
                  </a:schemeClr>
                </a:solidFill>
              </a:rPr>
              <a:t>ELEMENTOS </a:t>
            </a:r>
            <a:r>
              <a:rPr lang="es-ES" u="sng" dirty="0" smtClean="0">
                <a:solidFill>
                  <a:schemeClr val="accent2">
                    <a:lumMod val="75000"/>
                  </a:schemeClr>
                </a:solidFill>
              </a:rPr>
              <a:t>CONSUMIDORES Y RECEPTORES</a:t>
            </a:r>
          </a:p>
          <a:p>
            <a:endParaRPr lang="es-ES" dirty="0"/>
          </a:p>
          <a:p>
            <a:r>
              <a:rPr lang="es-ES" dirty="0"/>
              <a:t>Elementos, aparatos, o máquinas que utilizan la energía eléctrica para un fin particular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pPr algn="ctr"/>
            <a:r>
              <a:rPr lang="es-ES" u="sng" dirty="0" smtClean="0">
                <a:solidFill>
                  <a:schemeClr val="accent2">
                    <a:lumMod val="75000"/>
                  </a:schemeClr>
                </a:solidFill>
              </a:rPr>
              <a:t>SISTEMAS DE CONTROL</a:t>
            </a:r>
          </a:p>
          <a:p>
            <a:pPr algn="ctr"/>
            <a:endParaRPr lang="es-ES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ES" dirty="0"/>
              <a:t>MANDOS DE CONTROL </a:t>
            </a:r>
            <a:r>
              <a:rPr lang="es-ES" dirty="0"/>
              <a:t>encargados </a:t>
            </a:r>
            <a:r>
              <a:rPr lang="es-ES" dirty="0" smtClean="0"/>
              <a:t>de controlar el funcionamiento de los receptores.</a:t>
            </a:r>
          </a:p>
          <a:p>
            <a:endParaRPr lang="es-ES" dirty="0" smtClean="0"/>
          </a:p>
          <a:p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Control mecánico:</a:t>
            </a:r>
            <a:r>
              <a:rPr lang="es-ES" dirty="0"/>
              <a:t> </a:t>
            </a:r>
            <a:r>
              <a:rPr lang="es-ES" dirty="0" smtClean="0"/>
              <a:t>interruptores, pulsadores y conmutadores.</a:t>
            </a:r>
            <a:endParaRPr lang="es-ES" dirty="0"/>
          </a:p>
          <a:p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Control electromagnético:</a:t>
            </a:r>
            <a:r>
              <a:rPr lang="es-ES" dirty="0" smtClean="0"/>
              <a:t> relés</a:t>
            </a:r>
          </a:p>
          <a:p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Control por sensores: </a:t>
            </a:r>
            <a:r>
              <a:rPr lang="es-ES" dirty="0" smtClean="0"/>
              <a:t>térmicos lumínicos, </a:t>
            </a:r>
            <a:r>
              <a:rPr lang="es-ES" dirty="0" err="1" smtClean="0"/>
              <a:t>presostáticos</a:t>
            </a:r>
            <a:r>
              <a:rPr lang="es-ES" dirty="0" smtClean="0"/>
              <a:t>, de contacto…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672657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41696" y="968991"/>
            <a:ext cx="10645253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                   </a:t>
            </a:r>
            <a:r>
              <a:rPr lang="es-ES" sz="2000" u="sng" dirty="0" smtClean="0">
                <a:solidFill>
                  <a:schemeClr val="accent2">
                    <a:lumMod val="75000"/>
                  </a:schemeClr>
                </a:solidFill>
              </a:rPr>
              <a:t>LEYES DE KIRCHOFF (ecuaciones)</a:t>
            </a:r>
            <a:endParaRPr lang="es-ES" sz="2000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>
                <a:solidFill>
                  <a:srgbClr val="7030A0"/>
                </a:solidFill>
              </a:rPr>
              <a:t>CIRCUITO EN SERIE:</a:t>
            </a:r>
            <a:r>
              <a:rPr lang="es-ES" dirty="0"/>
              <a:t> </a:t>
            </a:r>
            <a:r>
              <a:rPr lang="es-ES" dirty="0" smtClean="0"/>
              <a:t>        I = constante</a:t>
            </a:r>
          </a:p>
          <a:p>
            <a:endParaRPr lang="es-ES" dirty="0" smtClean="0"/>
          </a:p>
          <a:p>
            <a:r>
              <a:rPr lang="es-ES" dirty="0"/>
              <a:t> </a:t>
            </a:r>
            <a:r>
              <a:rPr lang="es-ES" dirty="0" smtClean="0"/>
              <a:t>                                     V total = V1 + V2 + V3 + …</a:t>
            </a:r>
          </a:p>
          <a:p>
            <a:endParaRPr lang="es-ES" dirty="0" smtClean="0"/>
          </a:p>
          <a:p>
            <a:r>
              <a:rPr lang="es-ES" dirty="0"/>
              <a:t> </a:t>
            </a:r>
            <a:r>
              <a:rPr lang="es-ES" dirty="0" smtClean="0"/>
              <a:t>                                     R total = R1 + R2 + R3 + …</a:t>
            </a:r>
          </a:p>
          <a:p>
            <a:endParaRPr lang="es-ES" dirty="0"/>
          </a:p>
          <a:p>
            <a:r>
              <a:rPr lang="es-ES" dirty="0" smtClean="0"/>
              <a:t>                                      </a:t>
            </a:r>
          </a:p>
          <a:p>
            <a:endParaRPr lang="es-ES" dirty="0" smtClean="0"/>
          </a:p>
          <a:p>
            <a:r>
              <a:rPr lang="es-ES" dirty="0">
                <a:solidFill>
                  <a:srgbClr val="7030A0"/>
                </a:solidFill>
              </a:rPr>
              <a:t>CIRCUITO EN </a:t>
            </a:r>
            <a:r>
              <a:rPr lang="es-ES" dirty="0" smtClean="0">
                <a:solidFill>
                  <a:srgbClr val="7030A0"/>
                </a:solidFill>
              </a:rPr>
              <a:t>PARALELO:</a:t>
            </a:r>
            <a:r>
              <a:rPr lang="es-ES" dirty="0" smtClean="0"/>
              <a:t>         </a:t>
            </a:r>
            <a:r>
              <a:rPr lang="es-ES" dirty="0"/>
              <a:t>I </a:t>
            </a:r>
            <a:r>
              <a:rPr lang="es-ES" dirty="0" smtClean="0"/>
              <a:t>total = I1 + I2 + I3 + …</a:t>
            </a:r>
          </a:p>
          <a:p>
            <a:endParaRPr lang="es-ES" dirty="0"/>
          </a:p>
          <a:p>
            <a:r>
              <a:rPr lang="es-ES" dirty="0"/>
              <a:t>                                      </a:t>
            </a:r>
            <a:r>
              <a:rPr lang="es-ES" dirty="0" smtClean="0"/>
              <a:t>       V </a:t>
            </a:r>
            <a:r>
              <a:rPr lang="es-ES" dirty="0"/>
              <a:t>total = </a:t>
            </a:r>
            <a:r>
              <a:rPr lang="es-ES" dirty="0" smtClean="0"/>
              <a:t>constante</a:t>
            </a:r>
          </a:p>
          <a:p>
            <a:endParaRPr lang="es-ES" dirty="0"/>
          </a:p>
          <a:p>
            <a:r>
              <a:rPr lang="es-ES" dirty="0"/>
              <a:t>                                    </a:t>
            </a:r>
            <a:r>
              <a:rPr lang="es-ES" dirty="0" smtClean="0"/>
              <a:t>        1/R </a:t>
            </a:r>
            <a:r>
              <a:rPr lang="es-ES" dirty="0"/>
              <a:t>total = </a:t>
            </a:r>
            <a:r>
              <a:rPr lang="es-ES" dirty="0" smtClean="0"/>
              <a:t>1/R1 </a:t>
            </a:r>
            <a:r>
              <a:rPr lang="es-ES" dirty="0"/>
              <a:t>+ </a:t>
            </a:r>
            <a:r>
              <a:rPr lang="es-ES" dirty="0" smtClean="0"/>
              <a:t>1/R2 </a:t>
            </a:r>
            <a:r>
              <a:rPr lang="es-ES" dirty="0"/>
              <a:t>+ </a:t>
            </a:r>
            <a:r>
              <a:rPr lang="es-ES" dirty="0" smtClean="0"/>
              <a:t>1/R3 </a:t>
            </a:r>
            <a:r>
              <a:rPr lang="es-ES" dirty="0"/>
              <a:t>+ </a:t>
            </a:r>
            <a:r>
              <a:rPr lang="es-ES" dirty="0" smtClean="0"/>
              <a:t>…</a:t>
            </a:r>
          </a:p>
          <a:p>
            <a:endParaRPr lang="es-ES" dirty="0"/>
          </a:p>
          <a:p>
            <a:r>
              <a:rPr lang="es-ES" dirty="0">
                <a:solidFill>
                  <a:srgbClr val="7030A0"/>
                </a:solidFill>
              </a:rPr>
              <a:t>CIRCUITO EN PARALELO</a:t>
            </a:r>
            <a:r>
              <a:rPr lang="es-ES" dirty="0" smtClean="0">
                <a:solidFill>
                  <a:srgbClr val="7030A0"/>
                </a:solidFill>
              </a:rPr>
              <a:t>: </a:t>
            </a:r>
            <a:r>
              <a:rPr lang="es-ES" dirty="0" smtClean="0"/>
              <a:t>Seguir el orden lógico a la hora de hacer los cálculos. Agrupando </a:t>
            </a:r>
            <a:r>
              <a:rPr lang="es-ES" smtClean="0"/>
              <a:t>los               elementos </a:t>
            </a:r>
            <a:r>
              <a:rPr lang="es-ES" dirty="0" smtClean="0"/>
              <a:t>según vayan conectados en serie </a:t>
            </a:r>
            <a:r>
              <a:rPr lang="es-ES" smtClean="0"/>
              <a:t>o paralelo.</a:t>
            </a:r>
            <a:endParaRPr lang="es-ES" dirty="0" smtClean="0"/>
          </a:p>
          <a:p>
            <a:endParaRPr lang="es-ES" dirty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7342707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97</TotalTime>
  <Words>761</Words>
  <Application>Microsoft Office PowerPoint</Application>
  <PresentationFormat>Panorámica</PresentationFormat>
  <Paragraphs>108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angel .</dc:creator>
  <cp:lastModifiedBy>angel .</cp:lastModifiedBy>
  <cp:revision>15</cp:revision>
  <dcterms:created xsi:type="dcterms:W3CDTF">2019-10-10T09:07:29Z</dcterms:created>
  <dcterms:modified xsi:type="dcterms:W3CDTF">2019-10-20T13:32:42Z</dcterms:modified>
</cp:coreProperties>
</file>